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6" r:id="rId5"/>
    <p:sldId id="258" r:id="rId6"/>
    <p:sldId id="273" r:id="rId7"/>
    <p:sldId id="259" r:id="rId8"/>
    <p:sldId id="260" r:id="rId9"/>
    <p:sldId id="261" r:id="rId10"/>
    <p:sldId id="270" r:id="rId11"/>
    <p:sldId id="262" r:id="rId12"/>
    <p:sldId id="271" r:id="rId13"/>
    <p:sldId id="263" r:id="rId14"/>
    <p:sldId id="264" r:id="rId15"/>
    <p:sldId id="272" r:id="rId16"/>
    <p:sldId id="277" r:id="rId17"/>
    <p:sldId id="266" r:id="rId18"/>
    <p:sldId id="267" r:id="rId19"/>
    <p:sldId id="275"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68" y="8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314D93D-A5A5-4087-8252-178B36A8880A}" type="datetimeFigureOut">
              <a:rPr lang="en-IN" smtClean="0"/>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314D93D-A5A5-4087-8252-178B36A8880A}"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314D93D-A5A5-4087-8252-178B36A8880A}"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314D93D-A5A5-4087-8252-178B36A8880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314D93D-A5A5-4087-8252-178B36A8880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314D93D-A5A5-4087-8252-178B36A8880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314D93D-A5A5-4087-8252-178B36A8880A}"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314D93D-A5A5-4087-8252-178B36A8880A}"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14D93D-A5A5-4087-8252-178B36A8880A}"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4D93D-A5A5-4087-8252-178B36A8880A}"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314D93D-A5A5-4087-8252-178B36A8880A}"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F209AD-00AC-46C7-A715-A21B18A47C18}" type="slidenum">
              <a:rPr lang="en-IN" smtClean="0"/>
            </a:fld>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14D93D-A5A5-4087-8252-178B36A8880A}" type="datetimeFigureOut">
              <a:rPr lang="en-IN" smtClean="0"/>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F209AD-00AC-46C7-A715-A21B18A47C18}"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jpe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5" y="2485505"/>
            <a:ext cx="8206914" cy="1024458"/>
          </a:xfrm>
        </p:spPr>
        <p:txBody>
          <a:bodyPr>
            <a:normAutofit/>
          </a:bodyPr>
          <a:lstStyle/>
          <a:p>
            <a:pPr algn="ctr"/>
            <a:r>
              <a:rPr lang="en-IN" sz="6000" dirty="0">
                <a:latin typeface="Times New Roman" panose="02020603050405020304" pitchFamily="18" charset="0"/>
                <a:cs typeface="Times New Roman" panose="02020603050405020304" pitchFamily="18" charset="0"/>
              </a:rPr>
              <a:t>SUMMER INTERNSHIP</a:t>
            </a:r>
            <a:endParaRPr lang="en-IN" sz="6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84334" y="3676683"/>
            <a:ext cx="8791575" cy="1655762"/>
          </a:xfrm>
        </p:spPr>
        <p:txBody>
          <a:bodyPr/>
          <a:lstStyle/>
          <a:p>
            <a:pPr algn="r"/>
            <a:r>
              <a:rPr lang="en-IN" dirty="0">
                <a:latin typeface="Times New Roman" panose="02020603050405020304" pitchFamily="18" charset="0"/>
                <a:cs typeface="Times New Roman" panose="02020603050405020304" pitchFamily="18" charset="0"/>
              </a:rPr>
              <a:t>NIBHA RAJESH BELLE 4NM21CS096</a:t>
            </a:r>
            <a:endParaRPr lang="en-IN" dirty="0">
              <a:latin typeface="Times New Roman" panose="02020603050405020304" pitchFamily="18" charset="0"/>
              <a:cs typeface="Times New Roman" panose="02020603050405020304" pitchFamily="18" charset="0"/>
            </a:endParaRPr>
          </a:p>
          <a:p>
            <a:pPr algn="r"/>
            <a:r>
              <a:rPr lang="en-IN" dirty="0">
                <a:latin typeface="Times New Roman" panose="02020603050405020304" pitchFamily="18" charset="0"/>
                <a:cs typeface="Times New Roman" panose="02020603050405020304" pitchFamily="18" charset="0"/>
              </a:rPr>
              <a:t>DRIKSHA SATISH HEGDE 4NM21CS066</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01" y="340822"/>
            <a:ext cx="10608810" cy="1113905"/>
          </a:xfrm>
        </p:spPr>
        <p:txBody>
          <a:bodyPr>
            <a:normAutofit/>
          </a:bodyPr>
          <a:lstStyle/>
          <a:p>
            <a:pPr algn="ctr"/>
            <a:r>
              <a:rPr lang="en-IN" sz="4000" dirty="0">
                <a:latin typeface="Times New Roman" panose="02020603050405020304" pitchFamily="18" charset="0"/>
                <a:cs typeface="Times New Roman" panose="02020603050405020304" pitchFamily="18" charset="0"/>
              </a:rPr>
              <a:t>Nmap commands</a:t>
            </a:r>
            <a:endParaRPr lang="en-IN"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87049" y="1888615"/>
            <a:ext cx="5408951" cy="4031672"/>
          </a:xfrm>
          <a:ln w="12700">
            <a:solidFill>
              <a:schemeClr val="tx2">
                <a:lumMod val="75000"/>
              </a:schemeClr>
            </a:solidFill>
          </a:ln>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201" y="1888615"/>
            <a:ext cx="5279913" cy="4031672"/>
          </a:xfrm>
          <a:prstGeom prst="rect">
            <a:avLst/>
          </a:prstGeom>
          <a:ln w="12700">
            <a:solidFill>
              <a:schemeClr val="tx2">
                <a:lumMod val="75000"/>
              </a:schemeClr>
            </a:solidFill>
          </a:ln>
        </p:spPr>
      </p:pic>
      <p:sp>
        <p:nvSpPr>
          <p:cNvPr id="8" name="TextBox 7"/>
          <p:cNvSpPr txBox="1"/>
          <p:nvPr/>
        </p:nvSpPr>
        <p:spPr>
          <a:xfrm>
            <a:off x="1041952" y="1193117"/>
            <a:ext cx="4414058"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-p</a:t>
            </a:r>
            <a:endParaRPr lang="en-IN"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574913" y="1193117"/>
            <a:ext cx="4868488"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sV</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49630"/>
            <a:ext cx="9905998" cy="1246908"/>
          </a:xfrm>
        </p:spPr>
        <p:txBody>
          <a:bodyPr/>
          <a:lstStyle/>
          <a:p>
            <a:pPr algn="ctr"/>
            <a:r>
              <a:rPr lang="en-IN" sz="3600" dirty="0">
                <a:latin typeface="Times New Roman" panose="02020603050405020304" pitchFamily="18" charset="0"/>
                <a:cs typeface="Times New Roman" panose="02020603050405020304" pitchFamily="18" charset="0"/>
              </a:rPr>
              <a:t>Nmap commands</a:t>
            </a: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62225" y="1794490"/>
            <a:ext cx="5205002" cy="4151591"/>
          </a:xfrm>
          <a:ln w="12700">
            <a:solidFill>
              <a:schemeClr val="tx2">
                <a:lumMod val="75000"/>
              </a:schemeClr>
            </a:solidFill>
          </a:ln>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775" y="1787920"/>
            <a:ext cx="5311833" cy="4158161"/>
          </a:xfrm>
          <a:prstGeom prst="rect">
            <a:avLst/>
          </a:prstGeom>
          <a:ln w="12700">
            <a:solidFill>
              <a:schemeClr val="tx2">
                <a:lumMod val="75000"/>
              </a:schemeClr>
            </a:solidFill>
          </a:ln>
        </p:spPr>
      </p:pic>
      <p:sp>
        <p:nvSpPr>
          <p:cNvPr id="8" name="TextBox 7"/>
          <p:cNvSpPr txBox="1"/>
          <p:nvPr/>
        </p:nvSpPr>
        <p:spPr>
          <a:xfrm>
            <a:off x="665475" y="1134928"/>
            <a:ext cx="5205002"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-O</a:t>
            </a:r>
            <a:endParaRPr lang="en-IN"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094412" y="1134928"/>
            <a:ext cx="5250872"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-A</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589" y="618518"/>
            <a:ext cx="10074822" cy="861147"/>
          </a:xfrm>
        </p:spPr>
        <p:txBody>
          <a:bodyPr>
            <a:normAutofit/>
          </a:bodyPr>
          <a:lstStyle/>
          <a:p>
            <a:pPr algn="ctr"/>
            <a:r>
              <a:rPr lang="en-IN" dirty="0">
                <a:latin typeface="Times New Roman" panose="02020603050405020304" pitchFamily="18" charset="0"/>
                <a:cs typeface="Times New Roman" panose="02020603050405020304" pitchFamily="18" charset="0"/>
              </a:rPr>
              <a:t>Cisco packet tracer</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57376" y="1583871"/>
            <a:ext cx="5338624" cy="4076421"/>
          </a:xfrm>
          <a:ln w="12700">
            <a:solidFill>
              <a:schemeClr val="tx2">
                <a:lumMod val="75000"/>
              </a:schemeClr>
            </a:solidFill>
          </a:ln>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824" y="1583868"/>
            <a:ext cx="5338624" cy="4076421"/>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73966"/>
            <a:ext cx="9905998" cy="1704034"/>
          </a:xfrm>
        </p:spPr>
        <p:txBody>
          <a:bodyPr>
            <a:normAutofit/>
          </a:bodyPr>
          <a:lstStyle/>
          <a:p>
            <a:pPr algn="ctr"/>
            <a:r>
              <a:rPr lang="en-IN" dirty="0">
                <a:latin typeface="Times New Roman" panose="02020603050405020304" pitchFamily="18" charset="0"/>
                <a:cs typeface="Times New Roman" panose="02020603050405020304" pitchFamily="18" charset="0"/>
              </a:rPr>
              <a:t>Malware attack</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096000" y="1826135"/>
            <a:ext cx="5075258" cy="4314890"/>
          </a:xfrm>
          <a:ln w="12700">
            <a:solidFill>
              <a:schemeClr val="tx2">
                <a:lumMod val="75000"/>
              </a:schemeClr>
            </a:solidFill>
          </a:ln>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42" y="1826135"/>
            <a:ext cx="4495799" cy="4314890"/>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617133"/>
          </a:xfrm>
        </p:spPr>
        <p:txBody>
          <a:bodyPr/>
          <a:lstStyle/>
          <a:p>
            <a:pPr algn="ctr"/>
            <a:r>
              <a:rPr lang="en-IN" sz="3600" dirty="0">
                <a:latin typeface="Times New Roman" panose="02020603050405020304" pitchFamily="18" charset="0"/>
                <a:cs typeface="Times New Roman" panose="02020603050405020304" pitchFamily="18" charset="0"/>
              </a:rPr>
              <a:t>Malware attack </a:t>
            </a:r>
            <a:endParaRPr lang="en-IN"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73658" y="1544403"/>
            <a:ext cx="5088465" cy="4615716"/>
          </a:xfrm>
          <a:ln w="12700">
            <a:solidFill>
              <a:schemeClr val="tx2">
                <a:lumMod val="75000"/>
              </a:schemeClr>
            </a:solidFill>
          </a:ln>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028" y="1544403"/>
            <a:ext cx="5363672" cy="4615716"/>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0222" y="-173343"/>
            <a:ext cx="10834577" cy="6967548"/>
          </a:xfrm>
          <a:prstGeom prst="rect">
            <a:avLst/>
          </a:prstGeom>
          <a:noFill/>
        </p:spPr>
        <p:txBody>
          <a:bodyPr wrap="square" rtlCol="0">
            <a:spAutoFit/>
          </a:bodyPr>
          <a:lstStyle/>
          <a:p>
            <a:endParaRPr lang="en-IN" dirty="0"/>
          </a:p>
          <a:p>
            <a:pPr>
              <a:lnSpc>
                <a:spcPct val="150000"/>
              </a:lnSpc>
            </a:pPr>
            <a:endParaRPr lang="en-IN"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FOOT PRINTING : </a:t>
            </a:r>
            <a:r>
              <a:rPr lang="en-US" dirty="0">
                <a:latin typeface="Times New Roman" panose="02020603050405020304" pitchFamily="18" charset="0"/>
                <a:cs typeface="Times New Roman" panose="02020603050405020304" pitchFamily="18" charset="0"/>
              </a:rPr>
              <a:t>Means gathering information about a target system which can be used to execute a successful cyber attack.</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RECONNAISNACE :</a:t>
            </a:r>
            <a:r>
              <a:rPr lang="en-US" b="0" i="0" dirty="0">
                <a:solidFill>
                  <a:srgbClr val="374151"/>
                </a:solidFill>
                <a:effectLst/>
                <a:latin typeface="Söhne"/>
              </a:rPr>
              <a:t> </a:t>
            </a:r>
            <a:r>
              <a:rPr lang="en-US" b="0" i="0" dirty="0">
                <a:effectLst/>
                <a:latin typeface="Times New Roman" panose="02020603050405020304" pitchFamily="18" charset="0"/>
                <a:cs typeface="Times New Roman" panose="02020603050405020304" pitchFamily="18" charset="0"/>
              </a:rPr>
              <a:t>refers to the initial phase of an attack or security assessment where an attacker or security professional gathers information about a target system or network. </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Google Dorking : Also named Google hacking, is a hacker technique that uses Google Search and other Google applications to find security holes in the configuration and computer code that websites are using.</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Netcraft : </a:t>
            </a:r>
            <a:r>
              <a:rPr lang="en-US" b="0" i="0" dirty="0">
                <a:effectLst/>
                <a:latin typeface="Times New Roman" panose="02020603050405020304" pitchFamily="18" charset="0"/>
                <a:cs typeface="Times New Roman" panose="02020603050405020304" pitchFamily="18" charset="0"/>
              </a:rPr>
              <a:t>Netcraft plays a significant role in the field of cybersecurity by providing various services and tools to help organizations protect themselves against online threats. </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Whois</a:t>
            </a:r>
            <a:r>
              <a:rPr lang="en-US" dirty="0">
                <a:latin typeface="Times New Roman" panose="02020603050405020304" pitchFamily="18" charset="0"/>
                <a:cs typeface="Times New Roman" panose="02020603050405020304" pitchFamily="18" charset="0"/>
              </a:rPr>
              <a:t> : </a:t>
            </a:r>
            <a:r>
              <a:rPr lang="en-US" b="0" i="0" dirty="0">
                <a:effectLst/>
                <a:latin typeface="Times New Roman" panose="02020603050405020304" pitchFamily="18" charset="0"/>
                <a:cs typeface="Times New Roman" panose="02020603050405020304" pitchFamily="18" charset="0"/>
              </a:rPr>
              <a:t>is a protocol and a database query tool used to retrieve information about domain names and IP addresses. It provides information about the registered owner, the organization or individual responsible for the domain, their contact details, registration and expiration dates, name servers, and other relevant information.</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err="1">
                <a:effectLst/>
                <a:latin typeface="Times New Roman" panose="02020603050405020304" pitchFamily="18" charset="0"/>
                <a:cs typeface="Times New Roman" panose="02020603050405020304" pitchFamily="18" charset="0"/>
              </a:rPr>
              <a:t>BuiltWith</a:t>
            </a:r>
            <a:r>
              <a:rPr lang="en-US" b="0" i="0" dirty="0">
                <a:effectLst/>
                <a:latin typeface="Times New Roman" panose="02020603050405020304" pitchFamily="18" charset="0"/>
                <a:cs typeface="Times New Roman" panose="02020603050405020304" pitchFamily="18" charset="0"/>
              </a:rPr>
              <a:t> : It is a web technology profiler and analysis tool that provides information about the technologies used on websites. It helps individuals and businesses gain insights into the technology stack, frameworks, content management systems, e-commerce platforms, analytics tools, advertising networks, and other technologies employed by websites.</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61411"/>
          </a:xfrm>
        </p:spPr>
        <p:txBody>
          <a:bodyPr>
            <a:normAutofit/>
          </a:bodyPr>
          <a:lstStyle/>
          <a:p>
            <a:pPr algn="ctr"/>
            <a:r>
              <a:rPr lang="en-IN" dirty="0">
                <a:latin typeface="Times New Roman" panose="02020603050405020304" pitchFamily="18" charset="0"/>
                <a:cs typeface="Times New Roman" panose="02020603050405020304" pitchFamily="18" charset="0"/>
              </a:rPr>
              <a:t>Footprinting and reconnaissance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563569" y="1665677"/>
            <a:ext cx="5035786" cy="575216"/>
          </a:xfrm>
        </p:spPr>
        <p:txBody>
          <a:bodyPr>
            <a:normAutofit/>
          </a:bodyPr>
          <a:lstStyle/>
          <a:p>
            <a:pPr marL="0" indent="0" algn="ctr">
              <a:buNone/>
            </a:pPr>
            <a:r>
              <a:rPr lang="en-IN" sz="2800" dirty="0" err="1">
                <a:latin typeface="Times New Roman" panose="02020603050405020304" pitchFamily="18" charset="0"/>
                <a:cs typeface="Times New Roman" panose="02020603050405020304" pitchFamily="18" charset="0"/>
              </a:rPr>
              <a:t>Netcraft</a:t>
            </a:r>
            <a:endParaRPr lang="en-IN" sz="28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931479" y="1704546"/>
            <a:ext cx="4875211" cy="575215"/>
          </a:xfrm>
        </p:spPr>
        <p:txBody>
          <a:bodyPr>
            <a:normAutofit/>
          </a:bodyPr>
          <a:lstStyle/>
          <a:p>
            <a:pPr marL="0" indent="0" algn="ctr">
              <a:buNone/>
            </a:pPr>
            <a:r>
              <a:rPr lang="en-IN" sz="2800" dirty="0">
                <a:latin typeface="Times New Roman" panose="02020603050405020304" pitchFamily="18" charset="0"/>
                <a:cs typeface="Times New Roman" panose="02020603050405020304" pitchFamily="18" charset="0"/>
              </a:rPr>
              <a:t>Google Dorking</a:t>
            </a:r>
            <a:endParaRPr lang="en-IN"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6135" y="2515243"/>
            <a:ext cx="5450654" cy="3541714"/>
          </a:xfrm>
          <a:prstGeom prst="rect">
            <a:avLst/>
          </a:prstGeom>
          <a:ln w="12700">
            <a:solidFill>
              <a:schemeClr val="tx2">
                <a:lumMod val="75000"/>
              </a:schemeClr>
            </a:solidFill>
          </a:ln>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58" y="2515243"/>
            <a:ext cx="5450654" cy="3533538"/>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90046" y="1728875"/>
            <a:ext cx="5079999" cy="568476"/>
          </a:xfrm>
        </p:spPr>
        <p:txBody>
          <a:bodyPr>
            <a:normAutofit/>
          </a:bodyPr>
          <a:lstStyle/>
          <a:p>
            <a:pPr marL="0" indent="0" algn="ctr">
              <a:buNone/>
            </a:pPr>
            <a:r>
              <a:rPr lang="en-IN" sz="2800" dirty="0">
                <a:latin typeface="Times New Roman" panose="02020603050405020304" pitchFamily="18" charset="0"/>
                <a:cs typeface="Times New Roman" panose="02020603050405020304" pitchFamily="18" charset="0"/>
              </a:rPr>
              <a:t>Whois </a:t>
            </a:r>
            <a:endParaRPr lang="en-IN" sz="28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150029" y="1730895"/>
            <a:ext cx="5640388" cy="568476"/>
          </a:xfrm>
        </p:spPr>
        <p:txBody>
          <a:bodyPr>
            <a:normAutofit/>
          </a:bodyPr>
          <a:lstStyle/>
          <a:p>
            <a:pPr marL="0" indent="0" algn="ctr">
              <a:buNone/>
            </a:pPr>
            <a:r>
              <a:rPr lang="en-IN" sz="2800" dirty="0">
                <a:latin typeface="Times New Roman" panose="02020603050405020304" pitchFamily="18" charset="0"/>
                <a:cs typeface="Times New Roman" panose="02020603050405020304" pitchFamily="18" charset="0"/>
              </a:rPr>
              <a:t>Builtwith </a:t>
            </a:r>
            <a:endParaRPr lang="en-IN" sz="2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b="6101"/>
          <a:stretch>
            <a:fillRect/>
          </a:stretch>
        </p:blipFill>
        <p:spPr>
          <a:xfrm>
            <a:off x="565678" y="2526960"/>
            <a:ext cx="5528733" cy="3403654"/>
          </a:xfrm>
          <a:prstGeom prst="rect">
            <a:avLst/>
          </a:prstGeom>
          <a:ln w="12700">
            <a:solidFill>
              <a:schemeClr val="tx2">
                <a:lumMod val="75000"/>
              </a:schemeClr>
            </a:solidFill>
          </a:ln>
        </p:spPr>
      </p:pic>
      <p:pic>
        <p:nvPicPr>
          <p:cNvPr id="7" name="Picture 6" descr="A picture containing text, screenshot, software, computer ico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b="5375"/>
          <a:stretch>
            <a:fillRect/>
          </a:stretch>
        </p:blipFill>
        <p:spPr>
          <a:xfrm>
            <a:off x="6261684" y="2526960"/>
            <a:ext cx="5528733" cy="3403654"/>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EXPERIENCE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819469"/>
            <a:ext cx="9905999" cy="3971732"/>
          </a:xfrm>
        </p:spPr>
        <p:txBody>
          <a:bodyPr>
            <a:normAutofit/>
          </a:bodyPr>
          <a:lstStyle/>
          <a:p>
            <a:pPr>
              <a:lnSpc>
                <a:spcPct val="150000"/>
              </a:lnSpc>
            </a:pPr>
            <a:r>
              <a:rPr lang="en-US" sz="2600" dirty="0">
                <a:latin typeface="Times New Roman" panose="02020603050405020304" pitchFamily="18" charset="0"/>
                <a:cs typeface="Times New Roman" panose="02020603050405020304" pitchFamily="18" charset="0"/>
              </a:rPr>
              <a:t>Gained Practical Knowledge</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Developed Technical Skills</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Enhanced Analytical and Problem-Solving Abilities</a:t>
            </a:r>
            <a:endParaRPr lang="en-US" sz="2600" dirty="0">
              <a:latin typeface="Times New Roman" panose="02020603050405020304" pitchFamily="18" charset="0"/>
              <a:cs typeface="Times New Roman" panose="02020603050405020304" pitchFamily="18" charset="0"/>
            </a:endParaRPr>
          </a:p>
          <a:p>
            <a:pPr>
              <a:lnSpc>
                <a:spcPct val="150000"/>
              </a:lnSpc>
            </a:pPr>
            <a:r>
              <a:rPr lang="en-GB" sz="2600" dirty="0">
                <a:latin typeface="Times New Roman" panose="02020603050405020304" pitchFamily="18" charset="0"/>
                <a:cs typeface="Times New Roman" panose="02020603050405020304" pitchFamily="18" charset="0"/>
              </a:rPr>
              <a:t>Ethical Awareness</a:t>
            </a:r>
            <a:endParaRPr lang="en-GB" sz="2600" dirty="0">
              <a:latin typeface="Times New Roman" panose="02020603050405020304" pitchFamily="18" charset="0"/>
              <a:cs typeface="Times New Roman" panose="02020603050405020304" pitchFamily="18" charset="0"/>
            </a:endParaRPr>
          </a:p>
          <a:p>
            <a:pPr>
              <a:lnSpc>
                <a:spcPct val="150000"/>
              </a:lnSpc>
            </a:pPr>
            <a:r>
              <a:rPr lang="en-GB" sz="2600" dirty="0">
                <a:latin typeface="Times New Roman" panose="02020603050405020304" pitchFamily="18" charset="0"/>
                <a:cs typeface="Times New Roman" panose="02020603050405020304" pitchFamily="18" charset="0"/>
              </a:rPr>
              <a:t>Networking and Professional Development</a:t>
            </a:r>
            <a:endParaRPr lang="en-GB" sz="2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4118" y="2875002"/>
            <a:ext cx="6391470" cy="1107996"/>
          </a:xfrm>
          <a:prstGeom prst="rect">
            <a:avLst/>
          </a:prstGeom>
          <a:noFill/>
        </p:spPr>
        <p:txBody>
          <a:bodyPr wrap="square" rtlCol="0">
            <a:spAutoFit/>
          </a:bodyPr>
          <a:lstStyle/>
          <a:p>
            <a:r>
              <a:rPr lang="en-US" sz="6600" dirty="0">
                <a:latin typeface="Times New Roman" panose="02020603050405020304" pitchFamily="18" charset="0"/>
                <a:cs typeface="Times New Roman" panose="02020603050405020304" pitchFamily="18" charset="0"/>
              </a:rPr>
              <a:t>THANK YOU</a:t>
            </a:r>
            <a:endParaRPr lang="en-GB" sz="6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3849" y="531996"/>
            <a:ext cx="5791951" cy="1069605"/>
          </a:xfrm>
        </p:spPr>
        <p:txBody>
          <a:bodyPr anchor="b">
            <a:normAutofit/>
          </a:bodyPr>
          <a:lstStyle/>
          <a:p>
            <a:r>
              <a:rPr lang="en-IN" dirty="0">
                <a:latin typeface="Times New Roman" panose="02020603050405020304" pitchFamily="18" charset="0"/>
                <a:cs typeface="Times New Roman" panose="02020603050405020304" pitchFamily="18" charset="0"/>
              </a:rPr>
              <a:t>CYBERSECURITY</a:t>
            </a:r>
            <a:endParaRPr lang="en-IN" dirty="0">
              <a:latin typeface="Times New Roman" panose="02020603050405020304" pitchFamily="18" charset="0"/>
              <a:cs typeface="Times New Roman" panose="02020603050405020304" pitchFamily="18" charset="0"/>
            </a:endParaRPr>
          </a:p>
        </p:txBody>
      </p:sp>
      <p:sp>
        <p:nvSpPr>
          <p:cNvPr id="13" name="Content Placeholder 2"/>
          <p:cNvSpPr>
            <a:spLocks noGrp="1"/>
          </p:cNvSpPr>
          <p:nvPr>
            <p:ph idx="1"/>
          </p:nvPr>
        </p:nvSpPr>
        <p:spPr>
          <a:xfrm>
            <a:off x="912343" y="1684589"/>
            <a:ext cx="5894388" cy="4472797"/>
          </a:xfrm>
        </p:spPr>
        <p:txBody>
          <a:bodyPr>
            <a:normAutofit fontScale="92500" lnSpcReduction="20000"/>
          </a:bodyPr>
          <a:lstStyle/>
          <a:p>
            <a:pPr>
              <a:lnSpc>
                <a:spcPct val="200000"/>
              </a:lnSpc>
            </a:pPr>
            <a:r>
              <a:rPr lang="en-IN" sz="1400" dirty="0">
                <a:latin typeface="Times New Roman" panose="02020603050405020304" pitchFamily="18" charset="0"/>
                <a:cs typeface="Times New Roman" panose="02020603050405020304" pitchFamily="18" charset="0"/>
              </a:rPr>
              <a:t>What is Cybersecurity?</a:t>
            </a:r>
            <a:endParaRPr lang="en-IN" sz="1400" dirty="0">
              <a:latin typeface="Times New Roman" panose="02020603050405020304" pitchFamily="18" charset="0"/>
              <a:cs typeface="Times New Roman" panose="02020603050405020304" pitchFamily="18" charset="0"/>
            </a:endParaRPr>
          </a:p>
          <a:p>
            <a:pPr>
              <a:lnSpc>
                <a:spcPct val="200000"/>
              </a:lnSpc>
            </a:pPr>
            <a:r>
              <a:rPr lang="en-IN" sz="1400" dirty="0">
                <a:latin typeface="Times New Roman" panose="02020603050405020304" pitchFamily="18" charset="0"/>
                <a:cs typeface="Times New Roman" panose="02020603050405020304" pitchFamily="18" charset="0"/>
              </a:rPr>
              <a:t>Networking, different network topologies</a:t>
            </a:r>
            <a:endParaRPr lang="en-IN" sz="1400" dirty="0">
              <a:latin typeface="Times New Roman" panose="02020603050405020304" pitchFamily="18" charset="0"/>
              <a:cs typeface="Times New Roman" panose="02020603050405020304" pitchFamily="18" charset="0"/>
            </a:endParaRPr>
          </a:p>
          <a:p>
            <a:pPr>
              <a:lnSpc>
                <a:spcPct val="200000"/>
              </a:lnSpc>
            </a:pPr>
            <a:r>
              <a:rPr lang="en-IN" sz="1400" dirty="0">
                <a:latin typeface="Times New Roman" panose="02020603050405020304" pitchFamily="18" charset="0"/>
                <a:cs typeface="Times New Roman" panose="02020603050405020304" pitchFamily="18" charset="0"/>
              </a:rPr>
              <a:t>OSI model, TCP/IP model</a:t>
            </a:r>
            <a:endParaRPr lang="en-IN" sz="1400" dirty="0">
              <a:latin typeface="Times New Roman" panose="02020603050405020304" pitchFamily="18" charset="0"/>
              <a:cs typeface="Times New Roman" panose="02020603050405020304" pitchFamily="18" charset="0"/>
            </a:endParaRPr>
          </a:p>
          <a:p>
            <a:pPr>
              <a:lnSpc>
                <a:spcPct val="200000"/>
              </a:lnSpc>
            </a:pPr>
            <a:r>
              <a:rPr lang="en-IN" sz="1400" dirty="0">
                <a:latin typeface="Times New Roman" panose="02020603050405020304" pitchFamily="18" charset="0"/>
                <a:cs typeface="Times New Roman" panose="02020603050405020304" pitchFamily="18" charset="0"/>
              </a:rPr>
              <a:t>Cloud service models and cloud computing</a:t>
            </a:r>
            <a:endParaRPr lang="en-IN" sz="1400" dirty="0">
              <a:latin typeface="Times New Roman" panose="02020603050405020304" pitchFamily="18" charset="0"/>
              <a:cs typeface="Times New Roman" panose="02020603050405020304" pitchFamily="18" charset="0"/>
            </a:endParaRPr>
          </a:p>
          <a:p>
            <a:pPr>
              <a:lnSpc>
                <a:spcPct val="200000"/>
              </a:lnSpc>
            </a:pPr>
            <a:r>
              <a:rPr lang="en-IN" sz="1400" dirty="0">
                <a:latin typeface="Times New Roman" panose="02020603050405020304" pitchFamily="18" charset="0"/>
                <a:cs typeface="Times New Roman" panose="02020603050405020304" pitchFamily="18" charset="0"/>
              </a:rPr>
              <a:t>Cryptography</a:t>
            </a:r>
            <a:endParaRPr lang="en-IN" sz="1400" dirty="0">
              <a:latin typeface="Times New Roman" panose="02020603050405020304" pitchFamily="18" charset="0"/>
              <a:cs typeface="Times New Roman" panose="02020603050405020304" pitchFamily="18" charset="0"/>
            </a:endParaRPr>
          </a:p>
          <a:p>
            <a:pPr>
              <a:lnSpc>
                <a:spcPct val="200000"/>
              </a:lnSpc>
            </a:pPr>
            <a:r>
              <a:rPr lang="en-IN" sz="1400" dirty="0">
                <a:latin typeface="Times New Roman" panose="02020603050405020304" pitchFamily="18" charset="0"/>
                <a:cs typeface="Times New Roman" panose="02020603050405020304" pitchFamily="18" charset="0"/>
              </a:rPr>
              <a:t> </a:t>
            </a:r>
            <a:r>
              <a:rPr lang="en-US" sz="1400" b="0" i="0" dirty="0">
                <a:effectLst/>
                <a:latin typeface="Times New Roman" panose="02020603050405020304" pitchFamily="18" charset="0"/>
                <a:cs typeface="Times New Roman" panose="02020603050405020304" pitchFamily="18" charset="0"/>
              </a:rPr>
              <a:t>Cyber Kill Chain Methodology which is divided into seven stages(reconnaissance, weaponization, delivery, exploitation, installation, command and control (C2), and actions on objectives).It is a part of the Intelligence Driven Defense model for identification and prevention of cyber intrusions activity.</a:t>
            </a:r>
            <a:endParaRPr lang="en-IN" sz="1400" dirty="0">
              <a:latin typeface="Times New Roman" panose="02020603050405020304" pitchFamily="18" charset="0"/>
              <a:cs typeface="Times New Roman" panose="02020603050405020304" pitchFamily="18" charset="0"/>
            </a:endParaRPr>
          </a:p>
          <a:p>
            <a:pPr>
              <a:lnSpc>
                <a:spcPct val="200000"/>
              </a:lnSpc>
            </a:pPr>
            <a:endParaRPr lang="en-IN" sz="2600" dirty="0">
              <a:latin typeface="Times New Roman" panose="02020603050405020304" pitchFamily="18" charset="0"/>
              <a:cs typeface="Times New Roman" panose="02020603050405020304" pitchFamily="18" charset="0"/>
            </a:endParaRPr>
          </a:p>
          <a:p>
            <a:endParaRPr lang="en-IN" dirty="0"/>
          </a:p>
        </p:txBody>
      </p:sp>
      <p:pic>
        <p:nvPicPr>
          <p:cNvPr id="5" name="Picture 4" descr="A person typing on a computer&#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r="8427" b="-5"/>
          <a:stretch>
            <a:fillRect/>
          </a:stretch>
        </p:blipFill>
        <p:spPr>
          <a:xfrm>
            <a:off x="6913263" y="1240319"/>
            <a:ext cx="4220308"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headEnd/>
            <a:tailEnd/>
          </a:ln>
          <a:effectLst>
            <a:outerShdw blurRad="88900" dist="38100" dir="5400000" algn="t" rotWithShape="0">
              <a:prstClr val="black">
                <a:alpha val="40000"/>
              </a:prstClr>
            </a:outerShdw>
          </a:effectLst>
        </p:spPr>
      </p:pic>
      <p:pic>
        <p:nvPicPr>
          <p:cNvPr id="7" name="Picture 6" descr="A close-up of a company logo&#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l="10098" r="18864" b="-2"/>
          <a:stretch>
            <a:fillRect/>
          </a:stretch>
        </p:blipFill>
        <p:spPr>
          <a:xfrm>
            <a:off x="6913263" y="3578189"/>
            <a:ext cx="4220308"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headEnd/>
            <a:tailEnd/>
          </a:ln>
          <a:effectLst>
            <a:outerShdw blurRad="88900" dist="38100" dir="5400000" algn="t" rotWithShape="0">
              <a:prstClr val="black">
                <a:alpha val="40000"/>
              </a:prst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9460" y="999460"/>
            <a:ext cx="10685721" cy="501675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Case Studies</a:t>
            </a:r>
            <a:endParaRPr lang="en-IN"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very first case study was on the topic 1-facror, 2-factor and 3-factor authentication.</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Man-in-the-middle-attack made me realize how smart the hackers can be.</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Finding  the IP address of any five websites.</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a:t>
            </a:r>
            <a:r>
              <a:rPr lang="en-IN" b="0" i="0" dirty="0">
                <a:effectLst/>
                <a:latin typeface="Times New Roman" panose="02020603050405020304" pitchFamily="18" charset="0"/>
                <a:cs typeface="Times New Roman" panose="02020603050405020304" pitchFamily="18" charset="0"/>
              </a:rPr>
              <a:t>apital one attack : </a:t>
            </a:r>
            <a:r>
              <a:rPr lang="en-US" dirty="0">
                <a:latin typeface="Times New Roman" panose="02020603050405020304" pitchFamily="18" charset="0"/>
                <a:cs typeface="Times New Roman" panose="02020603050405020304" pitchFamily="18" charset="0"/>
              </a:rPr>
              <a:t>W</a:t>
            </a:r>
            <a:r>
              <a:rPr lang="en-US" b="0" i="0" dirty="0">
                <a:effectLst/>
                <a:latin typeface="Times New Roman" panose="02020603050405020304" pitchFamily="18" charset="0"/>
                <a:cs typeface="Times New Roman" panose="02020603050405020304" pitchFamily="18" charset="0"/>
              </a:rPr>
              <a:t>ays through which hacking can be done to acquire data on large scale.</a:t>
            </a:r>
            <a:endParaRPr lang="en-US"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LinkedIn data breach: This case study gave information on how data can be hacked on a massive scale. This attack exposed information of 700million LinkedIn user's. This hacking was done by misusing APIs to perform ‘data scraping’ to collect publicly available information from websites. We also got to know that the leaked contact details and data can be further used in phishing and identity theft attacks.</a:t>
            </a:r>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292929"/>
              </a:solidFill>
              <a:latin typeface="source-serif-pro"/>
            </a:endParaRPr>
          </a:p>
          <a:p>
            <a:endParaRPr lang="en-IN" b="0" i="0" dirty="0">
              <a:solidFill>
                <a:srgbClr val="292929"/>
              </a:solidFill>
              <a:effectLst/>
              <a:latin typeface="Times New Roman" panose="02020603050405020304" pitchFamily="18" charset="0"/>
              <a:cs typeface="Times New Roman" panose="02020603050405020304" pitchFamily="18" charset="0"/>
            </a:endParaRPr>
          </a:p>
          <a:p>
            <a:endParaRPr lang="en-I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670858"/>
          </a:xfrm>
        </p:spPr>
        <p:txBody>
          <a:bodyPr>
            <a:normAutofit/>
          </a:bodyPr>
          <a:lstStyle/>
          <a:p>
            <a:pPr algn="ctr"/>
            <a:r>
              <a:rPr lang="en-IN" sz="4000" dirty="0">
                <a:latin typeface="Times New Roman" panose="02020603050405020304" pitchFamily="18" charset="0"/>
                <a:cs typeface="Times New Roman" panose="02020603050405020304" pitchFamily="18" charset="0"/>
              </a:rPr>
              <a:t>PROBLEM STATEMENTS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554480"/>
            <a:ext cx="9905999" cy="4380807"/>
          </a:xfrm>
        </p:spPr>
        <p:txBody>
          <a:bodyPr>
            <a:noAutofit/>
          </a:bodyPr>
          <a:lstStyle/>
          <a:p>
            <a:pPr>
              <a:lnSpc>
                <a:spcPct val="100000"/>
              </a:lnSpc>
            </a:pPr>
            <a:r>
              <a:rPr lang="en-IN" sz="2600" dirty="0">
                <a:latin typeface="Times New Roman" panose="02020603050405020304" pitchFamily="18" charset="0"/>
                <a:cs typeface="Times New Roman" panose="02020603050405020304" pitchFamily="18" charset="0"/>
              </a:rPr>
              <a:t>Installing various software</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Password cracking (offline mode)</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Password cracking (online mode) </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Exploiting Metasploit</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Nmap commands</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Cisco packet tracer</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Malware attack using </a:t>
            </a:r>
            <a:r>
              <a:rPr lang="en-IN" sz="2600" dirty="0" err="1">
                <a:latin typeface="Times New Roman" panose="02020603050405020304" pitchFamily="18" charset="0"/>
                <a:cs typeface="Times New Roman" panose="02020603050405020304" pitchFamily="18" charset="0"/>
              </a:rPr>
              <a:t>msfvenom</a:t>
            </a:r>
            <a:endParaRPr lang="en-IN" sz="2600" dirty="0">
              <a:latin typeface="Times New Roman" panose="02020603050405020304" pitchFamily="18" charset="0"/>
              <a:cs typeface="Times New Roman" panose="02020603050405020304" pitchFamily="18" charset="0"/>
            </a:endParaRPr>
          </a:p>
          <a:p>
            <a:pPr>
              <a:lnSpc>
                <a:spcPct val="100000"/>
              </a:lnSpc>
            </a:pPr>
            <a:r>
              <a:rPr lang="en-IN" sz="2600" dirty="0">
                <a:latin typeface="Times New Roman" panose="02020603050405020304" pitchFamily="18" charset="0"/>
                <a:cs typeface="Times New Roman" panose="02020603050405020304" pitchFamily="18" charset="0"/>
              </a:rPr>
              <a:t>Footprinting and reconnaissance</a:t>
            </a:r>
            <a:endParaRPr lang="en-IN" sz="2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283" name="Rectangle 6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84" name="Picture 2"/>
          <p:cNvPicPr>
            <a:picLocks noGrp="1" noRot="1" noChangeAspect="1" noMove="1" noResize="1" noEditPoints="1" noAdjustHandles="1" noChangeArrowheads="1" noChangeShapeType="1" noCrop="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p:spPr>
      </p:pic>
      <p:sp>
        <p:nvSpPr>
          <p:cNvPr id="2" name="Title 1"/>
          <p:cNvSpPr>
            <a:spLocks noGrp="1"/>
          </p:cNvSpPr>
          <p:nvPr>
            <p:ph type="title"/>
          </p:nvPr>
        </p:nvSpPr>
        <p:spPr>
          <a:xfrm>
            <a:off x="1090613" y="274031"/>
            <a:ext cx="10013948" cy="1346807"/>
          </a:xfrm>
        </p:spPr>
        <p:txBody>
          <a:bodyPr>
            <a:normAutofit/>
          </a:bodyPr>
          <a:lstStyle/>
          <a:p>
            <a:pPr algn="ctr"/>
            <a:r>
              <a:rPr lang="en-US" dirty="0">
                <a:latin typeface="Times New Roman" panose="02020603050405020304" pitchFamily="18" charset="0"/>
                <a:cs typeface="Times New Roman" panose="02020603050405020304" pitchFamily="18" charset="0"/>
              </a:rPr>
              <a:t>SOFTWARES USED</a:t>
            </a:r>
            <a:endParaRPr lang="en-GB" dirty="0">
              <a:latin typeface="Times New Roman" panose="02020603050405020304" pitchFamily="18" charset="0"/>
              <a:cs typeface="Times New Roman" panose="02020603050405020304" pitchFamily="18" charset="0"/>
            </a:endParaRPr>
          </a:p>
        </p:txBody>
      </p:sp>
      <p:sp>
        <p:nvSpPr>
          <p:cNvPr id="285" name="Content Placeholder 6"/>
          <p:cNvSpPr>
            <a:spLocks noGrp="1"/>
          </p:cNvSpPr>
          <p:nvPr>
            <p:ph idx="1"/>
          </p:nvPr>
        </p:nvSpPr>
        <p:spPr>
          <a:xfrm>
            <a:off x="1074736" y="1885950"/>
            <a:ext cx="4459287" cy="3965046"/>
          </a:xfrm>
        </p:spPr>
        <p:txBody>
          <a:bodyPr>
            <a:normAutofit/>
          </a:bodyPr>
          <a:lstStyle/>
          <a:p>
            <a:pPr>
              <a:lnSpc>
                <a:spcPct val="150000"/>
              </a:lnSpc>
            </a:pPr>
            <a:r>
              <a:rPr lang="en-US" sz="2600" dirty="0">
                <a:latin typeface="Times New Roman" panose="02020603050405020304" pitchFamily="18" charset="0"/>
                <a:cs typeface="Times New Roman" panose="02020603050405020304" pitchFamily="18" charset="0"/>
              </a:rPr>
              <a:t>Oracle Virtual Box</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Kali Linux</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Metasploit</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Windows 7</a:t>
            </a: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Android 9</a:t>
            </a:r>
            <a:endParaRPr lang="en-US" sz="2600" dirty="0">
              <a:latin typeface="Times New Roman" panose="02020603050405020304" pitchFamily="18" charset="0"/>
              <a:cs typeface="Times New Roman" panose="02020603050405020304" pitchFamily="18" charset="0"/>
            </a:endParaRPr>
          </a:p>
          <a:p>
            <a:endParaRPr lang="en-GB"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209" y="2135285"/>
            <a:ext cx="5902453" cy="3337919"/>
          </a:xfrm>
          <a:prstGeom prst="round2DiagRect">
            <a:avLst>
              <a:gd name="adj1" fmla="val 5608"/>
              <a:gd name="adj2" fmla="val 0"/>
            </a:avLst>
          </a:prstGeom>
          <a:ln w="19050" cap="sq">
            <a:solidFill>
              <a:schemeClr val="tx2">
                <a:lumMod val="60000"/>
                <a:lumOff val="40000"/>
                <a:alpha val="60000"/>
              </a:schemeClr>
            </a:solidFill>
            <a:miter lim="800000"/>
            <a:headEnd/>
            <a:tailEnd/>
          </a:ln>
          <a:effectLst>
            <a:outerShdw blurRad="88900" dist="38100" dir="5400000" algn="t" rotWithShape="0">
              <a:prstClr val="black">
                <a:alpha val="40000"/>
              </a:prstClr>
            </a:outerShdw>
          </a:effectLst>
        </p:spPr>
      </p:pic>
      <p:grpSp>
        <p:nvGrpSpPr>
          <p:cNvPr id="68" name="Group 67"/>
          <p:cNvGrpSpPr>
            <a:grpSpLocks noGrp="1" noRot="1" noChangeAspect="1" noMove="1" noResize="1" noUngrp="1"/>
          </p:cNvGrpSpPr>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9" name="Rectangle 5"/>
            <p:cNvSpPr>
              <a:spLocks noChangeArrowheads="1"/>
            </p:cNvSpPr>
            <p:nvPr/>
          </p:nvSpPr>
          <p:spPr bwMode="auto">
            <a:xfrm>
              <a:off x="114300" y="4763"/>
              <a:ext cx="23813" cy="2181225"/>
            </a:xfrm>
            <a:prstGeom prst="rect">
              <a:avLst/>
            </a:prstGeom>
            <a:grpFill/>
            <a:ln>
              <a:noFill/>
            </a:ln>
          </p:spPr>
        </p:sp>
        <p:sp>
          <p:nvSpPr>
            <p:cNvPr id="70"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71"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72"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73"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74"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75"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76"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77"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78"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79"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80"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81"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82"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83"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84"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85" name="Rectangle 21"/>
            <p:cNvSpPr>
              <a:spLocks noChangeArrowheads="1"/>
            </p:cNvSpPr>
            <p:nvPr/>
          </p:nvSpPr>
          <p:spPr bwMode="auto">
            <a:xfrm>
              <a:off x="133350" y="4662488"/>
              <a:ext cx="23813" cy="2181225"/>
            </a:xfrm>
            <a:prstGeom prst="rect">
              <a:avLst/>
            </a:prstGeom>
            <a:grpFill/>
            <a:ln>
              <a:noFill/>
            </a:ln>
          </p:spPr>
        </p:sp>
        <p:sp>
          <p:nvSpPr>
            <p:cNvPr id="86"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87"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88"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89"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90"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91"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92"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3"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94"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95"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43542"/>
            <a:ext cx="9906000" cy="1651000"/>
          </a:xfrm>
        </p:spPr>
        <p:txBody>
          <a:bodyPr>
            <a:normAutofit/>
          </a:bodyPr>
          <a:lstStyle/>
          <a:p>
            <a:pPr algn="ctr"/>
            <a:r>
              <a:rPr lang="en-IN" dirty="0">
                <a:latin typeface="Times New Roman" panose="02020603050405020304" pitchFamily="18" charset="0"/>
                <a:cs typeface="Times New Roman" panose="02020603050405020304" pitchFamily="18" charset="0"/>
              </a:rPr>
              <a:t>Password cracking (OFFLINE)</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765442" y="1388533"/>
            <a:ext cx="4649783" cy="524935"/>
          </a:xfrm>
        </p:spPr>
        <p:txBody>
          <a:bodyPr>
            <a:normAutofit fontScale="77500" lnSpcReduction="20000"/>
          </a:bodyPr>
          <a:lstStyle/>
          <a:p>
            <a:pPr algn="ctr"/>
            <a:r>
              <a:rPr lang="en-IN" sz="2600" dirty="0">
                <a:latin typeface="Times New Roman" panose="02020603050405020304" pitchFamily="18" charset="0"/>
                <a:cs typeface="Times New Roman" panose="02020603050405020304" pitchFamily="18" charset="0"/>
              </a:rPr>
              <a:t>Windows 7</a:t>
            </a:r>
            <a:endParaRPr lang="en-IN" sz="2600" dirty="0">
              <a:latin typeface="Times New Roman" panose="02020603050405020304" pitchFamily="18" charset="0"/>
              <a:cs typeface="Times New Roman" panose="02020603050405020304" pitchFamily="18" charset="0"/>
            </a:endParaRPr>
          </a:p>
        </p:txBody>
      </p:sp>
      <p:pic>
        <p:nvPicPr>
          <p:cNvPr id="10" name="Content Placeholder 9"/>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406490" y="2222129"/>
            <a:ext cx="5367685" cy="4042495"/>
          </a:xfrm>
          <a:ln w="12700">
            <a:solidFill>
              <a:schemeClr val="tx2">
                <a:lumMod val="75000"/>
              </a:schemeClr>
            </a:solidFill>
          </a:ln>
        </p:spPr>
      </p:pic>
      <p:sp>
        <p:nvSpPr>
          <p:cNvPr id="5" name="Text Placeholder 4"/>
          <p:cNvSpPr>
            <a:spLocks noGrp="1"/>
          </p:cNvSpPr>
          <p:nvPr>
            <p:ph type="body" sz="quarter" idx="3"/>
          </p:nvPr>
        </p:nvSpPr>
        <p:spPr>
          <a:xfrm>
            <a:off x="6094409" y="1388533"/>
            <a:ext cx="5630331" cy="945619"/>
          </a:xfrm>
        </p:spPr>
        <p:txBody>
          <a:bodyPr>
            <a:normAutofit fontScale="77500" lnSpcReduction="20000"/>
          </a:bodyPr>
          <a:lstStyle/>
          <a:p>
            <a:pPr algn="ctr"/>
            <a:r>
              <a:rPr lang="en-IN" dirty="0">
                <a:latin typeface="Times New Roman" panose="02020603050405020304" pitchFamily="18" charset="0"/>
                <a:cs typeface="Times New Roman" panose="02020603050405020304" pitchFamily="18" charset="0"/>
              </a:rPr>
              <a:t>Metasploit machine using hydra</a:t>
            </a:r>
            <a:endParaRPr lang="en-IN" dirty="0">
              <a:latin typeface="Times New Roman" panose="02020603050405020304" pitchFamily="18" charset="0"/>
              <a:cs typeface="Times New Roman" panose="02020603050405020304" pitchFamily="18" charset="0"/>
            </a:endParaRPr>
          </a:p>
          <a:p>
            <a:pPr algn="ctr"/>
            <a:r>
              <a:rPr lang="en-IN" sz="1800" dirty="0">
                <a:latin typeface="Times New Roman" panose="02020603050405020304" pitchFamily="18" charset="0"/>
                <a:cs typeface="Times New Roman" panose="02020603050405020304" pitchFamily="18" charset="0"/>
              </a:rPr>
              <a:t> </a:t>
            </a:r>
            <a:r>
              <a:rPr lang="en-IN" sz="1900" dirty="0">
                <a:latin typeface="Times New Roman" panose="02020603050405020304" pitchFamily="18" charset="0"/>
                <a:cs typeface="Times New Roman" panose="02020603050405020304" pitchFamily="18" charset="0"/>
              </a:rPr>
              <a:t>(</a:t>
            </a:r>
            <a:r>
              <a:rPr lang="en-IN" sz="1900" cap="none" dirty="0" err="1">
                <a:latin typeface="Times New Roman" panose="02020603050405020304" pitchFamily="18" charset="0"/>
                <a:cs typeface="Times New Roman" panose="02020603050405020304" pitchFamily="18" charset="0"/>
              </a:rPr>
              <a:t>ifconfig</a:t>
            </a:r>
            <a:r>
              <a:rPr lang="en-IN" sz="1900" i="0" cap="none" dirty="0">
                <a:effectLst/>
                <a:latin typeface="Times New Roman" panose="02020603050405020304" pitchFamily="18" charset="0"/>
                <a:cs typeface="Times New Roman" panose="02020603050405020304" pitchFamily="18" charset="0"/>
              </a:rPr>
              <a:t>,</a:t>
            </a:r>
            <a:r>
              <a:rPr lang="en-IN" sz="1900" i="0" cap="none" dirty="0">
                <a:effectLst/>
                <a:latin typeface="Arial-BoldMT"/>
              </a:rPr>
              <a:t> </a:t>
            </a:r>
            <a:r>
              <a:rPr lang="en-IN" sz="1900" i="0" cap="none" dirty="0" err="1">
                <a:effectLst/>
                <a:latin typeface="Times New Roman" panose="02020603050405020304" pitchFamily="18" charset="0"/>
                <a:cs typeface="Times New Roman" panose="02020603050405020304" pitchFamily="18" charset="0"/>
              </a:rPr>
              <a:t>nbtscan</a:t>
            </a:r>
            <a:r>
              <a:rPr lang="en-IN" sz="1900" i="0" cap="none" dirty="0">
                <a:effectLst/>
                <a:latin typeface="Times New Roman" panose="02020603050405020304" pitchFamily="18" charset="0"/>
                <a:cs typeface="Times New Roman" panose="02020603050405020304" pitchFamily="18" charset="0"/>
              </a:rPr>
              <a:t> -r 10.0.2.0/24,</a:t>
            </a:r>
            <a:r>
              <a:rPr lang="en-IN" sz="1800" b="1" i="0" dirty="0">
                <a:solidFill>
                  <a:srgbClr val="000000"/>
                </a:solidFill>
                <a:effectLst/>
                <a:latin typeface="Arial-BoldMT"/>
              </a:rPr>
              <a:t> </a:t>
            </a:r>
            <a:r>
              <a:rPr lang="en-IN" sz="1800" i="0" cap="none" dirty="0">
                <a:effectLst/>
                <a:latin typeface="Times New Roman" panose="02020603050405020304" pitchFamily="18" charset="0"/>
                <a:cs typeface="Times New Roman" panose="02020603050405020304" pitchFamily="18" charset="0"/>
              </a:rPr>
              <a:t>ftp 10.0.2.5</a:t>
            </a:r>
            <a:r>
              <a:rPr lang="en-IN" sz="1800" cap="none" dirty="0">
                <a:latin typeface="Arial-BoldMT"/>
                <a:cs typeface="Times New Roman" panose="02020603050405020304" pitchFamily="18" charset="0"/>
              </a:rPr>
              <a:t>)</a:t>
            </a:r>
            <a:br>
              <a:rPr lang="en-IN" sz="1600" dirty="0"/>
            </a:br>
            <a:br>
              <a:rPr lang="en-IN" sz="1900" dirty="0"/>
            </a:br>
            <a:endParaRPr lang="en-IN" sz="1900" dirty="0">
              <a:latin typeface="Times New Roman" panose="02020603050405020304" pitchFamily="18" charset="0"/>
              <a:cs typeface="Times New Roman" panose="02020603050405020304" pitchFamily="18" charset="0"/>
            </a:endParaRPr>
          </a:p>
        </p:txBody>
      </p:sp>
      <p:pic>
        <p:nvPicPr>
          <p:cNvPr id="8" name="Content Placeholder 7" descr="A screenshot of a computer&#10;&#10;Description automatically generated with medium confidence"/>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25733" y="2243395"/>
            <a:ext cx="5367685" cy="3987785"/>
          </a:xfrm>
          <a:ln w="12700">
            <a:solidFill>
              <a:schemeClr val="tx2">
                <a:lumMod val="75000"/>
              </a:schemeClr>
            </a:solidFill>
            <a:prstDash val="solid"/>
          </a:ln>
        </p:spPr>
      </p:pic>
      <p:pic>
        <p:nvPicPr>
          <p:cNvPr id="6" name="Picture 5" descr="A computer screen shot of a computer screen&#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l="22072" t="22677" r="32664" b="14176"/>
          <a:stretch>
            <a:fillRect/>
          </a:stretch>
        </p:blipFill>
        <p:spPr>
          <a:xfrm>
            <a:off x="1935600" y="3856020"/>
            <a:ext cx="3838575" cy="2381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80897" y="-245933"/>
            <a:ext cx="10794999" cy="1420238"/>
          </a:xfrm>
        </p:spPr>
        <p:txBody>
          <a:bodyPr vert="horz" lIns="91440" tIns="45720" rIns="91440" bIns="45720" rtlCol="0" anchor="ctr">
            <a:normAutofit/>
          </a:bodyPr>
          <a:lstStyle/>
          <a:p>
            <a:pPr algn="ctr"/>
            <a:r>
              <a:rPr lang="en-US" dirty="0">
                <a:latin typeface="Times New Roman" panose="02020603050405020304" pitchFamily="18" charset="0"/>
                <a:cs typeface="Times New Roman" panose="02020603050405020304" pitchFamily="18" charset="0"/>
              </a:rPr>
              <a:t>Password cracking using burpsuite	</a:t>
            </a:r>
            <a:endParaRPr lang="en-US"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1" r="200" b="2250"/>
          <a:stretch>
            <a:fillRect/>
          </a:stretch>
        </p:blipFill>
        <p:spPr>
          <a:xfrm>
            <a:off x="363879" y="2097087"/>
            <a:ext cx="5549725" cy="3989995"/>
          </a:xfrm>
          <a:custGeom>
            <a:avLst/>
            <a:gdLst/>
            <a:ahLst/>
            <a:cxnLst/>
            <a:rect l="l" t="t" r="r" b="b"/>
            <a:pathLst>
              <a:path w="3525628" h="1774824">
                <a:moveTo>
                  <a:pt x="197717" y="0"/>
                </a:moveTo>
                <a:lnTo>
                  <a:pt x="3525628" y="0"/>
                </a:lnTo>
                <a:lnTo>
                  <a:pt x="3525628" y="1774824"/>
                </a:lnTo>
                <a:lnTo>
                  <a:pt x="0" y="1774824"/>
                </a:lnTo>
                <a:lnTo>
                  <a:pt x="0" y="197717"/>
                </a:lnTo>
                <a:cubicBezTo>
                  <a:pt x="0" y="88521"/>
                  <a:pt x="88521" y="0"/>
                  <a:pt x="197717" y="0"/>
                </a:cubicBezTo>
                <a:close/>
              </a:path>
            </a:pathLst>
          </a:custGeom>
          <a:ln w="19050" cap="sq">
            <a:solidFill>
              <a:schemeClr val="tx2">
                <a:lumMod val="60000"/>
                <a:lumOff val="40000"/>
                <a:alpha val="60000"/>
              </a:schemeClr>
            </a:solidFill>
            <a:miter lim="800000"/>
            <a:headEnd/>
            <a:tailEnd/>
          </a:ln>
          <a:effectLst>
            <a:outerShdw blurRad="88900" dist="38100" dir="5400000" algn="t" rotWithShape="0">
              <a:prstClr val="black">
                <a:alpha val="40000"/>
              </a:prstClr>
            </a:outerShdw>
          </a:effec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1" b="2250"/>
          <a:stretch>
            <a:fillRect/>
          </a:stretch>
        </p:blipFill>
        <p:spPr>
          <a:xfrm>
            <a:off x="6278397" y="2097088"/>
            <a:ext cx="5549724" cy="3989995"/>
          </a:xfrm>
          <a:custGeom>
            <a:avLst/>
            <a:gdLst/>
            <a:ahLst/>
            <a:cxnLst/>
            <a:rect l="l" t="t" r="r" b="b"/>
            <a:pathLst>
              <a:path w="3525628" h="1774826">
                <a:moveTo>
                  <a:pt x="0" y="0"/>
                </a:moveTo>
                <a:lnTo>
                  <a:pt x="3525628" y="0"/>
                </a:lnTo>
                <a:lnTo>
                  <a:pt x="3525628" y="1577109"/>
                </a:lnTo>
                <a:cubicBezTo>
                  <a:pt x="3525628" y="1686305"/>
                  <a:pt x="3437107" y="1774826"/>
                  <a:pt x="3327911" y="1774826"/>
                </a:cubicBezTo>
                <a:lnTo>
                  <a:pt x="0" y="1774826"/>
                </a:lnTo>
                <a:close/>
              </a:path>
            </a:pathLst>
          </a:custGeom>
          <a:ln w="19050" cap="sq">
            <a:solidFill>
              <a:schemeClr val="tx2">
                <a:lumMod val="60000"/>
                <a:lumOff val="40000"/>
                <a:alpha val="60000"/>
              </a:schemeClr>
            </a:solidFill>
            <a:miter lim="800000"/>
            <a:headEnd/>
            <a:tailEnd/>
          </a:ln>
          <a:effectLst>
            <a:outerShdw blurRad="88900" dist="38100" dir="5400000" algn="t" rotWithShape="0">
              <a:prstClr val="black">
                <a:alpha val="40000"/>
              </a:prstClr>
            </a:outerShdw>
          </a:effectLst>
        </p:spPr>
      </p:pic>
      <p:sp>
        <p:nvSpPr>
          <p:cNvPr id="3" name="TextBox 2"/>
          <p:cNvSpPr txBox="1"/>
          <p:nvPr/>
        </p:nvSpPr>
        <p:spPr>
          <a:xfrm>
            <a:off x="3817255" y="770917"/>
            <a:ext cx="4673601" cy="1200329"/>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Open BurpSuite, Set Up Proxy,</a:t>
            </a: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 Capture Login Request, </a:t>
            </a: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Send Request to Intruder, </a:t>
            </a: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Prepare attack, Check Successful Login</a:t>
            </a:r>
            <a:endParaRPr lang="en-IN"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462" y="484154"/>
            <a:ext cx="10811471" cy="911024"/>
          </a:xfrm>
        </p:spPr>
        <p:txBody>
          <a:bodyPr>
            <a:normAutofit/>
          </a:bodyPr>
          <a:lstStyle/>
          <a:p>
            <a:pPr algn="ctr"/>
            <a:r>
              <a:rPr lang="en-IN" sz="4000">
                <a:latin typeface="Times New Roman" panose="02020603050405020304" pitchFamily="18" charset="0"/>
                <a:cs typeface="Times New Roman" panose="02020603050405020304" pitchFamily="18" charset="0"/>
              </a:rPr>
              <a:t>Exploiting Metasploit</a:t>
            </a:r>
            <a:endParaRPr lang="en-IN" sz="4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89461" y="2136765"/>
            <a:ext cx="5106241" cy="3760182"/>
          </a:xfrm>
          <a:ln w="12700">
            <a:solidFill>
              <a:schemeClr val="tx2">
                <a:lumMod val="75000"/>
              </a:schemeClr>
            </a:solidFill>
          </a:ln>
        </p:spPr>
      </p:pic>
      <p:sp>
        <p:nvSpPr>
          <p:cNvPr id="6" name="TextBox 5"/>
          <p:cNvSpPr txBox="1"/>
          <p:nvPr/>
        </p:nvSpPr>
        <p:spPr>
          <a:xfrm>
            <a:off x="889461" y="1358447"/>
            <a:ext cx="5056705"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ftp</a:t>
            </a:r>
            <a:endParaRPr lang="en-IN" sz="2800" dirty="0">
              <a:latin typeface="Times New Roman" panose="02020603050405020304" pitchFamily="18" charset="0"/>
              <a:cs typeface="Times New Roman" panose="02020603050405020304" pitchFamily="18" charset="0"/>
            </a:endParaRPr>
          </a:p>
        </p:txBody>
      </p:sp>
      <p:sp>
        <p:nvSpPr>
          <p:cNvPr id="11" name="TextBox 10"/>
          <p:cNvSpPr txBox="1"/>
          <p:nvPr/>
        </p:nvSpPr>
        <p:spPr>
          <a:xfrm flipH="1">
            <a:off x="6254210" y="1358447"/>
            <a:ext cx="5056705"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smtp</a:t>
            </a:r>
            <a:endParaRPr lang="en-IN" sz="2800" dirty="0">
              <a:latin typeface="Times New Roman" panose="02020603050405020304" pitchFamily="18" charset="0"/>
              <a:cs typeface="Times New Roman" panose="02020603050405020304" pitchFamily="18" charset="0"/>
            </a:endParaRPr>
          </a:p>
        </p:txBody>
      </p:sp>
      <p:pic>
        <p:nvPicPr>
          <p:cNvPr id="4" name="Picture 3" descr="A picture containing text, screenshot, multimedia software, softwar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203" y="2136765"/>
            <a:ext cx="5162730" cy="3760182"/>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49025"/>
          </a:xfrm>
        </p:spPr>
        <p:txBody>
          <a:bodyPr>
            <a:normAutofit/>
          </a:bodyPr>
          <a:lstStyle/>
          <a:p>
            <a:pPr algn="ctr"/>
            <a:r>
              <a:rPr lang="en-IN" sz="4000" dirty="0">
                <a:latin typeface="Times New Roman" panose="02020603050405020304" pitchFamily="18" charset="0"/>
                <a:cs typeface="Times New Roman" panose="02020603050405020304" pitchFamily="18" charset="0"/>
              </a:rPr>
              <a:t>Exploiting Metasploit</a:t>
            </a:r>
            <a:endParaRPr lang="en-IN" sz="400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71159" y="2693800"/>
            <a:ext cx="5223253" cy="3727363"/>
          </a:xfrm>
          <a:ln w="12700">
            <a:solidFill>
              <a:schemeClr val="tx2">
                <a:lumMod val="75000"/>
              </a:schemeClr>
            </a:solidFill>
          </a:ln>
        </p:spPr>
      </p:pic>
      <p:sp>
        <p:nvSpPr>
          <p:cNvPr id="6" name="TextBox 5"/>
          <p:cNvSpPr txBox="1"/>
          <p:nvPr/>
        </p:nvSpPr>
        <p:spPr>
          <a:xfrm flipH="1">
            <a:off x="721455" y="1772317"/>
            <a:ext cx="6921847" cy="830997"/>
          </a:xfrm>
          <a:prstGeom prst="rect">
            <a:avLst/>
          </a:prstGeom>
          <a:noFill/>
        </p:spPr>
        <p:txBody>
          <a:bodyPr wrap="square" rtlCol="0">
            <a:spAutoFit/>
          </a:bodyPr>
          <a:lstStyle/>
          <a:p>
            <a:pPr algn="just"/>
            <a:r>
              <a:rPr lang="en-IN" sz="1600" dirty="0">
                <a:latin typeface="Times New Roman" panose="02020603050405020304" pitchFamily="18" charset="0"/>
                <a:cs typeface="Times New Roman" panose="02020603050405020304" pitchFamily="18" charset="0"/>
              </a:rPr>
              <a:t>Bind shell : </a:t>
            </a:r>
            <a:r>
              <a:rPr lang="en-US" sz="1600" b="0" i="0" dirty="0">
                <a:effectLst/>
                <a:latin typeface="Times New Roman" panose="02020603050405020304" pitchFamily="18" charset="0"/>
                <a:cs typeface="Times New Roman" panose="02020603050405020304" pitchFamily="18" charset="0"/>
              </a:rPr>
              <a:t>A bind shell is a sort of setup where remote consoles are established with other computers over the network. In Bind shell, an attacker launches a service on the target computer, to which the attacker can connect.</a:t>
            </a:r>
            <a:endParaRPr lang="en-IN"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flipH="1">
            <a:off x="7055992" y="1664596"/>
            <a:ext cx="487264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http</a:t>
            </a:r>
            <a:endParaRPr lang="en-IN" sz="2800"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910" y="2693800"/>
            <a:ext cx="5223253" cy="3732283"/>
          </a:xfrm>
          <a:prstGeom prst="rect">
            <a:avLst/>
          </a:prstGeom>
          <a:ln w="12700">
            <a:solidFill>
              <a:schemeClr val="tx2">
                <a:lumMod val="75000"/>
              </a:schemeClr>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3778</Words>
  <Application>WPS Presentation</Application>
  <PresentationFormat>Widescreen</PresentationFormat>
  <Paragraphs>119</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SimSun</vt:lpstr>
      <vt:lpstr>Wingdings</vt:lpstr>
      <vt:lpstr>Trebuchet MS</vt:lpstr>
      <vt:lpstr>Times New Roman</vt:lpstr>
      <vt:lpstr>source-serif-pro</vt:lpstr>
      <vt:lpstr>Arial-BoldMT</vt:lpstr>
      <vt:lpstr>Segoe Print</vt:lpstr>
      <vt:lpstr>Söhne</vt:lpstr>
      <vt:lpstr>Microsoft YaHei</vt:lpstr>
      <vt:lpstr>Arial Unicode MS</vt:lpstr>
      <vt:lpstr>Tw Cen MT</vt:lpstr>
      <vt:lpstr>Calibri</vt:lpstr>
      <vt:lpstr>Circuit</vt:lpstr>
      <vt:lpstr>SUMMER INTERNSHIP</vt:lpstr>
      <vt:lpstr>CYBERSECURITY</vt:lpstr>
      <vt:lpstr>PowerPoint 演示文稿</vt:lpstr>
      <vt:lpstr>PROBLEM STATEMENTS</vt:lpstr>
      <vt:lpstr>SOFTWARES USED</vt:lpstr>
      <vt:lpstr>Password cracking (OFFLINE)</vt:lpstr>
      <vt:lpstr>Password cracking using burpsuite	</vt:lpstr>
      <vt:lpstr>Exploiting Metasploit</vt:lpstr>
      <vt:lpstr>Exploiting Metasploit</vt:lpstr>
      <vt:lpstr>Nmap commands</vt:lpstr>
      <vt:lpstr>Nmap commands</vt:lpstr>
      <vt:lpstr>Cisco packet tracer</vt:lpstr>
      <vt:lpstr>Malware attack</vt:lpstr>
      <vt:lpstr>Malware attack </vt:lpstr>
      <vt:lpstr>PowerPoint 演示文稿</vt:lpstr>
      <vt:lpstr>Footprinting and reconnaissance</vt:lpstr>
      <vt:lpstr>PowerPoint 演示文稿</vt:lpstr>
      <vt:lpstr>EXPERIENCE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INTERNSHIP</dc:title>
  <dc:creator>Nibha Belle</dc:creator>
  <cp:lastModifiedBy>hp</cp:lastModifiedBy>
  <cp:revision>20</cp:revision>
  <dcterms:created xsi:type="dcterms:W3CDTF">2023-06-29T11:16:00Z</dcterms:created>
  <dcterms:modified xsi:type="dcterms:W3CDTF">2024-05-02T10:52:16Z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D9187F82B3D649D2A3BF217C2CFF19A7_12</vt:lpwstr>
  </property>
  <property fmtid="{D5CDD505-2E9C-101B-9397-08002B2CF9AE}" pid="3" name="KSOProductBuildVer">
    <vt:lpwstr>1033-12.2.0.16731</vt:lpwstr>
  </property>
</Properties>
</file>